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0"/>
  </p:notesMasterIdLst>
  <p:sldIdLst>
    <p:sldId id="1137" r:id="rId2"/>
    <p:sldId id="1138" r:id="rId3"/>
    <p:sldId id="1139" r:id="rId4"/>
    <p:sldId id="1140" r:id="rId5"/>
    <p:sldId id="1141" r:id="rId6"/>
    <p:sldId id="1142" r:id="rId7"/>
    <p:sldId id="1143" r:id="rId8"/>
    <p:sldId id="1144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36C368-CC37-4370-8FC2-F09260D3D1A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0983-A044-4BEF-9318-45D0978E0C7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8EFAE14-917F-4C0F-BA5E-9C86FB2EAA5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9404-766C-4E96-919E-2ED503F0D07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772C-896C-4E14-A98D-068763C5471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AC0044-A349-4A75-8EA8-43C92F416CB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29F10E-7792-4E54-ACDF-1456E19F520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D4AE-71A2-4CAD-84E3-7ED9696DE9C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7E3-0046-4E4F-9812-81EFCF01C9D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F77C-1DEE-491C-91FB-5C2DECB7E7C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00A04D5-3FD9-43C7-BAB6-48107A6EB20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8B93E3-9D02-4177-B669-BE15407244A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7.png"/><Relationship Id="rId3" Type="http://schemas.openxmlformats.org/officeDocument/2006/relationships/image" Target="../media/image242.png"/><Relationship Id="rId7" Type="http://schemas.openxmlformats.org/officeDocument/2006/relationships/image" Target="../media/image24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5.png"/><Relationship Id="rId5" Type="http://schemas.openxmlformats.org/officeDocument/2006/relationships/image" Target="../media/image4.png"/><Relationship Id="rId10" Type="http://schemas.openxmlformats.org/officeDocument/2006/relationships/image" Target="../media/image249.png"/><Relationship Id="rId4" Type="http://schemas.openxmlformats.org/officeDocument/2006/relationships/image" Target="../media/image243.png"/><Relationship Id="rId9" Type="http://schemas.openxmlformats.org/officeDocument/2006/relationships/image" Target="../media/image24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1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4.png"/><Relationship Id="rId2" Type="http://schemas.openxmlformats.org/officeDocument/2006/relationships/image" Target="../media/image25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Geometrische Fragestellung</a:t>
            </a:r>
            <a:endParaRPr lang="de-DE" dirty="0"/>
          </a:p>
        </p:txBody>
      </p:sp>
      <p:sp>
        <p:nvSpPr>
          <p:cNvPr id="5" name="Textplatzhalter 4"/>
          <p:cNvSpPr txBox="1">
            <a:spLocks/>
          </p:cNvSpPr>
          <p:nvPr/>
        </p:nvSpPr>
        <p:spPr>
          <a:xfrm>
            <a:off x="4248399" y="2019612"/>
            <a:ext cx="4644081" cy="3785652"/>
          </a:xfrm>
          <a:prstGeom prst="rect">
            <a:avLst/>
          </a:prstGeom>
        </p:spPr>
        <p:txBody>
          <a:bodyPr vert="horz" wrap="square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32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8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2"/>
              </a:buClr>
              <a:buSzPct val="75000"/>
              <a:buFont typeface="StarSymbol"/>
              <a:buChar char="–"/>
              <a:defRPr kumimoji="0" lang="de-DE" sz="24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75000"/>
              <a:buFont typeface="StarSymbol"/>
              <a:buChar char="–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marL="0" lvl="0" indent="0">
              <a:spcAft>
                <a:spcPts val="0"/>
              </a:spcAft>
              <a:buNone/>
            </a:pPr>
            <a:r>
              <a:rPr lang="de-DE" sz="2400" dirty="0">
                <a:latin typeface="+mn-lt"/>
              </a:rPr>
              <a:t>Eine geometrische Frage </a:t>
            </a:r>
            <a:r>
              <a:rPr lang="de-DE" sz="2400" dirty="0" smtClean="0">
                <a:latin typeface="+mn-lt"/>
              </a:rPr>
              <a:t>führt zum </a:t>
            </a:r>
            <a:r>
              <a:rPr lang="de-DE" sz="2400" dirty="0">
                <a:latin typeface="+mn-lt"/>
              </a:rPr>
              <a:t>selben Problem</a:t>
            </a:r>
            <a:r>
              <a:rPr lang="de-DE" sz="2400" dirty="0" smtClean="0">
                <a:latin typeface="+mn-lt"/>
              </a:rPr>
              <a:t>.</a:t>
            </a:r>
          </a:p>
          <a:p>
            <a:pPr marL="0" lvl="0" indent="0">
              <a:spcAft>
                <a:spcPts val="0"/>
              </a:spcAft>
              <a:buNone/>
            </a:pPr>
            <a:endParaRPr lang="de-DE" sz="800" dirty="0">
              <a:latin typeface="+mn-lt"/>
            </a:endParaRPr>
          </a:p>
          <a:p>
            <a:pPr marL="0" indent="0">
              <a:spcAft>
                <a:spcPts val="0"/>
              </a:spcAft>
              <a:buFont typeface="StarSymbol"/>
              <a:buNone/>
            </a:pPr>
            <a:r>
              <a:rPr lang="de-DE" sz="2400" dirty="0" smtClean="0">
                <a:latin typeface="+mn-lt"/>
              </a:rPr>
              <a:t>Für die Fläche A links finde ein flächengleiches Rechteck mit der Intervalllänge als Grundseite.</a:t>
            </a:r>
          </a:p>
          <a:p>
            <a:pPr marL="0" indent="0">
              <a:spcAft>
                <a:spcPts val="0"/>
              </a:spcAft>
              <a:buFont typeface="StarSymbol"/>
              <a:buNone/>
            </a:pPr>
            <a:endParaRPr lang="de-DE" sz="800" dirty="0" smtClean="0">
              <a:solidFill>
                <a:srgbClr val="FF6633"/>
              </a:solidFill>
              <a:latin typeface="+mn-lt"/>
            </a:endParaRPr>
          </a:p>
          <a:p>
            <a:pPr marL="0" indent="0">
              <a:spcAft>
                <a:spcPts val="0"/>
              </a:spcAft>
              <a:buFont typeface="StarSymbol"/>
              <a:buNone/>
            </a:pPr>
            <a:r>
              <a:rPr lang="de-DE" sz="2400" b="1" dirty="0" smtClean="0">
                <a:solidFill>
                  <a:srgbClr val="0000FF"/>
                </a:solidFill>
                <a:latin typeface="+mn-lt"/>
              </a:rPr>
              <a:t>Idee:</a:t>
            </a:r>
            <a:r>
              <a:rPr lang="de-DE" sz="2400" dirty="0" smtClean="0">
                <a:latin typeface="+mn-lt"/>
              </a:rPr>
              <a:t> Mittelwert der Funktionswerte ist die Höhe des Rechtecks.</a:t>
            </a:r>
          </a:p>
          <a:p>
            <a:pPr marL="0" indent="0">
              <a:spcAft>
                <a:spcPts val="0"/>
              </a:spcAft>
              <a:buFont typeface="StarSymbol"/>
              <a:buNone/>
            </a:pPr>
            <a:endParaRPr lang="de-DE" sz="800" dirty="0" smtClean="0">
              <a:latin typeface="+mn-lt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de-DE" sz="2400" dirty="0">
                <a:solidFill>
                  <a:srgbClr val="FF0000"/>
                </a:solidFill>
                <a:latin typeface="+mn-lt"/>
              </a:rPr>
              <a:t>Mittelwert </a:t>
            </a:r>
            <a:r>
              <a:rPr lang="de-DE" sz="2400" dirty="0">
                <a:solidFill>
                  <a:srgbClr val="FF0000"/>
                </a:solidFill>
                <a:latin typeface="+mn-lt"/>
                <a:sym typeface="Wingdings"/>
              </a:rPr>
              <a:t></a:t>
            </a:r>
            <a:r>
              <a:rPr lang="de-DE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de-DE" sz="2400" dirty="0" smtClean="0">
                <a:solidFill>
                  <a:srgbClr val="FF0000"/>
                </a:solidFill>
                <a:latin typeface="+mn-lt"/>
              </a:rPr>
              <a:t>Integral</a:t>
            </a:r>
            <a:endParaRPr lang="de-DE" sz="2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6358" y="1602833"/>
            <a:ext cx="2610736" cy="217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1407092" y="3403350"/>
                <a:ext cx="305881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de-DE" sz="1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092" y="3403350"/>
                <a:ext cx="305881" cy="3077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2906938" y="3413399"/>
                <a:ext cx="49338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de-DE" sz="1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6938" y="3413399"/>
                <a:ext cx="493386" cy="307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/>
          <p:cNvSpPr/>
          <p:nvPr/>
        </p:nvSpPr>
        <p:spPr>
          <a:xfrm>
            <a:off x="2064939" y="2564904"/>
            <a:ext cx="4188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4000" dirty="0" smtClean="0"/>
              <a:t>A</a:t>
            </a:r>
            <a:endParaRPr lang="de-DE" sz="40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043" y="3861048"/>
            <a:ext cx="2624051" cy="217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1393755" y="5759423"/>
                <a:ext cx="305881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de-DE" sz="1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755" y="5759423"/>
                <a:ext cx="305881" cy="3077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2897076" y="5759423"/>
                <a:ext cx="49338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de-DE" sz="1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7076" y="5759423"/>
                <a:ext cx="493386" cy="307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/>
          <p:cNvSpPr/>
          <p:nvPr/>
        </p:nvSpPr>
        <p:spPr>
          <a:xfrm>
            <a:off x="2064939" y="4909053"/>
            <a:ext cx="4188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4000" dirty="0" smtClean="0"/>
              <a:t>A</a:t>
            </a:r>
            <a:endParaRPr lang="de-DE" sz="4000" dirty="0"/>
          </a:p>
        </p:txBody>
      </p:sp>
      <p:cxnSp>
        <p:nvCxnSpPr>
          <p:cNvPr id="14" name="Gerade Verbindung 13"/>
          <p:cNvCxnSpPr/>
          <p:nvPr/>
        </p:nvCxnSpPr>
        <p:spPr>
          <a:xfrm flipV="1">
            <a:off x="1546695" y="6021730"/>
            <a:ext cx="0" cy="2082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flipH="1">
            <a:off x="1335511" y="4730509"/>
            <a:ext cx="997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1548434" y="6125848"/>
            <a:ext cx="1605197" cy="1971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/>
              <p:cNvSpPr/>
              <p:nvPr/>
            </p:nvSpPr>
            <p:spPr>
              <a:xfrm>
                <a:off x="1923576" y="5886677"/>
                <a:ext cx="838362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de-DE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de-DE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de-DE" sz="1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576" y="5886677"/>
                <a:ext cx="838362" cy="3077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hteck 17"/>
              <p:cNvSpPr/>
              <p:nvPr/>
            </p:nvSpPr>
            <p:spPr>
              <a:xfrm>
                <a:off x="386358" y="4574642"/>
                <a:ext cx="107055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h</m:t>
                      </m:r>
                      <m:r>
                        <a:rPr lang="de-D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de-D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  <m:r>
                        <a:rPr lang="de-D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de-DE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de-D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de-DE" sz="1400" dirty="0">
                  <a:solidFill>
                    <a:srgbClr val="0000FF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8" name="Rechtec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58" y="4574642"/>
                <a:ext cx="1070558" cy="307777"/>
              </a:xfrm>
              <a:prstGeom prst="rect">
                <a:avLst/>
              </a:prstGeom>
              <a:blipFill rotWithShape="0">
                <a:blip r:embed="rId8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hteck 18"/>
              <p:cNvSpPr/>
              <p:nvPr/>
            </p:nvSpPr>
            <p:spPr>
              <a:xfrm>
                <a:off x="3245338" y="5125077"/>
                <a:ext cx="52516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𝑥</m:t>
                      </m:r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de-DE" sz="1600" dirty="0">
                  <a:solidFill>
                    <a:srgbClr val="0000FF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9" name="Rechtec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338" y="5125077"/>
                <a:ext cx="525163" cy="338554"/>
              </a:xfrm>
              <a:prstGeom prst="rect">
                <a:avLst/>
              </a:prstGeom>
              <a:blipFill rotWithShape="0">
                <a:blip r:embed="rId9"/>
                <a:stretch>
                  <a:fillRect r="-11494" b="-1272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hteck 19"/>
              <p:cNvSpPr/>
              <p:nvPr/>
            </p:nvSpPr>
            <p:spPr>
              <a:xfrm>
                <a:off x="3236838" y="2780928"/>
                <a:ext cx="52516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𝑥</m:t>
                      </m:r>
                      <m:r>
                        <a:rPr lang="de-DE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de-DE" sz="1600" dirty="0">
                  <a:solidFill>
                    <a:srgbClr val="0000FF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20" name="Rechtec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6838" y="2780928"/>
                <a:ext cx="525163" cy="338554"/>
              </a:xfrm>
              <a:prstGeom prst="rect">
                <a:avLst/>
              </a:prstGeom>
              <a:blipFill rotWithShape="0">
                <a:blip r:embed="rId10"/>
                <a:stretch>
                  <a:fillRect l="-1163" r="-11628" b="-107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Gerade Verbindung 30"/>
          <p:cNvCxnSpPr/>
          <p:nvPr/>
        </p:nvCxnSpPr>
        <p:spPr>
          <a:xfrm flipV="1">
            <a:off x="3149596" y="6021730"/>
            <a:ext cx="0" cy="2082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4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Integralformel für Mittelwerte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Der Mittelwert m einer Funktion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400" dirty="0"/>
                  <a:t> im 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err="1">
                            <a:latin typeface="Cambria Math"/>
                          </a:rPr>
                          <m:t>𝑎</m:t>
                        </m:r>
                        <m:r>
                          <a:rPr lang="de-DE" sz="2400" i="1" dirty="0" err="1">
                            <a:latin typeface="Cambria Math"/>
                          </a:rPr>
                          <m:t>;</m:t>
                        </m:r>
                        <m:r>
                          <a:rPr lang="de-DE" sz="2400" i="1" dirty="0" err="1">
                            <a:latin typeface="Cambria Math"/>
                          </a:rPr>
                          <m:t>𝑏</m:t>
                        </m:r>
                      </m:e>
                    </m:d>
                  </m:oMath>
                </a14:m>
                <a:r>
                  <a:rPr lang="de-DE" sz="2400" dirty="0"/>
                  <a:t> ist gegeben durch</a:t>
                </a:r>
                <a:r>
                  <a:rPr lang="de-DE" sz="2400" dirty="0" smtClean="0"/>
                  <a:t>:</a:t>
                </a:r>
              </a:p>
              <a:p>
                <a:pPr marL="0" lvl="0" indent="0">
                  <a:buNone/>
                </a:pPr>
                <a:endParaRPr lang="de-DE" sz="2400" dirty="0"/>
              </a:p>
              <a:p>
                <a:pPr marL="0" lvl="0" indent="0">
                  <a:buNone/>
                </a:pPr>
                <a:endParaRPr lang="de-DE" sz="2400" dirty="0" smtClean="0"/>
              </a:p>
              <a:p>
                <a:pPr marL="0" lvl="0" indent="0">
                  <a:buNone/>
                </a:pPr>
                <a:endParaRPr lang="de-DE" sz="2400" dirty="0"/>
              </a:p>
              <a:p>
                <a:pPr marL="0" lvl="0" indent="0">
                  <a:buNone/>
                </a:pPr>
                <a:r>
                  <a:rPr lang="de-DE" sz="2400" b="1" dirty="0">
                    <a:solidFill>
                      <a:srgbClr val="0000FF"/>
                    </a:solidFill>
                  </a:rPr>
                  <a:t>Erläuterung:</a:t>
                </a:r>
                <a:r>
                  <a:rPr lang="de-DE" sz="2400" dirty="0">
                    <a:solidFill>
                      <a:srgbClr val="0000FF"/>
                    </a:solidFill>
                  </a:rPr>
                  <a:t> </a:t>
                </a:r>
                <a:endParaRPr lang="de-DE" sz="2400" dirty="0" smtClean="0">
                  <a:solidFill>
                    <a:srgbClr val="0000FF"/>
                  </a:solidFill>
                </a:endParaRPr>
              </a:p>
              <a:p>
                <a:pPr marL="0" lvl="0" indent="0">
                  <a:buNone/>
                </a:pPr>
                <a:r>
                  <a:rPr lang="de-DE" sz="2400" dirty="0" smtClean="0"/>
                  <a:t>Das </a:t>
                </a:r>
                <a:r>
                  <a:rPr lang="de-DE" sz="2400" dirty="0"/>
                  <a:t>Integral bestimmt die Fläche unter der Kurve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400" dirty="0"/>
                  <a:t> im 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err="1">
                            <a:latin typeface="Cambria Math"/>
                          </a:rPr>
                          <m:t>𝑎</m:t>
                        </m:r>
                        <m:r>
                          <a:rPr lang="de-DE" sz="2400" i="1" dirty="0" err="1">
                            <a:latin typeface="Cambria Math"/>
                          </a:rPr>
                          <m:t>;</m:t>
                        </m:r>
                        <m:r>
                          <a:rPr lang="de-DE" sz="2400" i="1" dirty="0" err="1">
                            <a:latin typeface="Cambria Math"/>
                          </a:rPr>
                          <m:t>𝑏</m:t>
                        </m:r>
                      </m:e>
                    </m:d>
                  </m:oMath>
                </a14:m>
                <a:r>
                  <a:rPr lang="de-DE" sz="2400" dirty="0"/>
                  <a:t>. Fasst man dies als Fläche eines Rechtecks auf, so braucht man nur noch durch die Länge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𝑏</m:t>
                        </m:r>
                        <m:r>
                          <a:rPr lang="de-DE" sz="2400" i="1" dirty="0" smtClean="0">
                            <a:latin typeface="Cambria Math"/>
                          </a:rPr>
                          <m:t>−</m:t>
                        </m:r>
                        <m:r>
                          <a:rPr lang="de-DE" sz="2400" i="1" dirty="0" smtClean="0">
                            <a:latin typeface="Cambria Math"/>
                          </a:rPr>
                          <m:t>𝑎</m:t>
                        </m:r>
                      </m:e>
                    </m:d>
                  </m:oMath>
                </a14:m>
                <a:r>
                  <a:rPr lang="de-DE" sz="2400" dirty="0"/>
                  <a:t> zu teilen und erhält die gesuchte Höhe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𝑚</m:t>
                    </m:r>
                  </m:oMath>
                </a14:m>
                <a:r>
                  <a:rPr lang="de-DE" sz="2400" dirty="0"/>
                  <a:t> des </a:t>
                </a:r>
                <a:r>
                  <a:rPr lang="de-DE" sz="2400" dirty="0" smtClean="0"/>
                  <a:t>Rechtecks.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 r="-9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Abgerundetes Rechteck 4"/>
              <p:cNvSpPr/>
              <p:nvPr/>
            </p:nvSpPr>
            <p:spPr>
              <a:xfrm>
                <a:off x="3059832" y="2510895"/>
                <a:ext cx="3024336" cy="1152128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de-DE" sz="20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  <m:r>
                            <a:rPr lang="de-DE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nary>
                      <m:d>
                        <m:dPr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000" i="1">
                          <a:solidFill>
                            <a:schemeClr val="tx1"/>
                          </a:solidFill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de-DE" sz="20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510895"/>
                <a:ext cx="3024336" cy="1152128"/>
              </a:xfrm>
              <a:prstGeom prst="roundRect">
                <a:avLst>
                  <a:gd name="adj" fmla="val 17878"/>
                </a:avLst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14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514350" lvl="0" indent="-514350">
                  <a:buClrTx/>
                  <a:buSzPct val="100000"/>
                  <a:buFont typeface="+mj-lt"/>
                  <a:buAutoNum type="arabicPeriod"/>
                </a:pPr>
                <a:r>
                  <a:rPr lang="de-DE" sz="2400" dirty="0" smtClean="0"/>
                  <a:t>Berechne den Mittelwert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)=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/>
                  <a:t> im 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0;2</m:t>
                        </m:r>
                      </m:e>
                    </m:d>
                  </m:oMath>
                </a14:m>
                <a:r>
                  <a:rPr lang="de-DE" sz="2400" dirty="0" smtClean="0"/>
                  <a:t>.</a:t>
                </a:r>
                <a:br>
                  <a:rPr lang="de-DE" sz="2400" dirty="0" smtClean="0"/>
                </a:br>
                <a:r>
                  <a:rPr lang="de-DE" sz="800" dirty="0" smtClean="0"/>
                  <a:t/>
                </a:r>
                <a:br>
                  <a:rPr lang="de-DE" sz="800" dirty="0" smtClean="0"/>
                </a:br>
                <a:r>
                  <a:rPr lang="de-DE" sz="2400" b="1" dirty="0">
                    <a:solidFill>
                      <a:srgbClr val="FF0000"/>
                    </a:solidFill>
                  </a:rPr>
                  <a:t>Lösung</a:t>
                </a:r>
                <a:r>
                  <a:rPr lang="de-DE" sz="2400" b="1" dirty="0" smtClean="0">
                    <a:solidFill>
                      <a:srgbClr val="FF0000"/>
                    </a:solidFill>
                  </a:rPr>
                  <a:t>: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 </a:t>
                </a:r>
                <a:br>
                  <a:rPr lang="de-DE" sz="2400" dirty="0" smtClean="0">
                    <a:solidFill>
                      <a:srgbClr val="FF0000"/>
                    </a:solidFill>
                  </a:rPr>
                </a:b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𝑚</m:t>
                    </m:r>
                    <m:r>
                      <a:rPr lang="de-DE" sz="22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200">
                            <a:latin typeface="Cambria Math"/>
                          </a:rPr>
                          <m:t>2−0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220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de-DE" sz="220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nary>
                    <m:r>
                      <a:rPr lang="de-DE" sz="2200" i="1">
                        <a:latin typeface="Cambria Math"/>
                      </a:rPr>
                      <m:t>𝑑𝑥</m:t>
                    </m:r>
                    <m:r>
                      <a:rPr lang="de-DE" sz="22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200">
                            <a:latin typeface="Cambria Math"/>
                          </a:rPr>
                          <m:t>2</m:t>
                        </m:r>
                      </m:den>
                    </m:f>
                    <m:sSubSup>
                      <m:sSub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de-DE" sz="220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2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sz="220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de-DE" sz="220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de-DE" sz="220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de-DE" sz="22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200">
                            <a:latin typeface="Cambria Math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>
                            <a:latin typeface="Cambria Math"/>
                          </a:rPr>
                          <m:t>2−0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=1</m:t>
                    </m:r>
                  </m:oMath>
                </a14:m>
                <a:endParaRPr lang="de-DE" sz="2200" dirty="0"/>
              </a:p>
              <a:p>
                <a:pPr marL="514350" lvl="0" indent="-514350">
                  <a:buClrTx/>
                  <a:buSzPct val="100000"/>
                  <a:buFont typeface="+mj-lt"/>
                  <a:buAutoNum type="arabicPeriod"/>
                </a:pPr>
                <a:r>
                  <a:rPr lang="de-DE" sz="2400" dirty="0"/>
                  <a:t>Berechne den Mittelwert von f(x)=sin(x) im Intervall [0;2</a:t>
                </a:r>
                <a:r>
                  <a:rPr lang="el-GR" sz="2400" dirty="0">
                    <a:ea typeface="OpenSymbol"/>
                  </a:rPr>
                  <a:t>π</a:t>
                </a:r>
                <a:r>
                  <a:rPr lang="de-DE" sz="2400" dirty="0" smtClean="0"/>
                  <a:t>].</a:t>
                </a:r>
                <a:br>
                  <a:rPr lang="de-DE" sz="2400" dirty="0" smtClean="0"/>
                </a:br>
                <a:r>
                  <a:rPr lang="de-DE" sz="800" dirty="0" smtClean="0"/>
                  <a:t/>
                </a:r>
                <a:br>
                  <a:rPr lang="de-DE" sz="800" dirty="0" smtClean="0"/>
                </a:br>
                <a:r>
                  <a:rPr lang="de-DE" sz="2400" b="1" dirty="0">
                    <a:solidFill>
                      <a:srgbClr val="FF0000"/>
                    </a:solidFill>
                  </a:rPr>
                  <a:t>Lösung</a:t>
                </a:r>
                <a:r>
                  <a:rPr lang="de-DE" sz="2400" b="1" dirty="0" smtClean="0">
                    <a:solidFill>
                      <a:srgbClr val="FF0000"/>
                    </a:solidFill>
                  </a:rPr>
                  <a:t>: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 </a:t>
                </a:r>
                <a:br>
                  <a:rPr lang="de-DE" sz="2400" dirty="0" smtClean="0">
                    <a:solidFill>
                      <a:srgbClr val="FF0000"/>
                    </a:solidFill>
                  </a:rPr>
                </a:b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𝑚</m:t>
                    </m:r>
                    <m:r>
                      <a:rPr lang="de-DE" sz="22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20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/>
                          </a:rPr>
                          <m:t>π</m:t>
                        </m:r>
                        <m:r>
                          <a:rPr lang="de-DE" sz="2200">
                            <a:latin typeface="Cambria Math"/>
                          </a:rPr>
                          <m:t>−0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220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de-DE" sz="220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/>
                          </a:rPr>
                          <m:t>π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de-DE" sz="2200">
                            <a:latin typeface="Cambria Math"/>
                          </a:rPr>
                          <m:t>sin</m:t>
                        </m:r>
                      </m:e>
                    </m:nary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𝑑𝑥</m:t>
                    </m:r>
                    <m:r>
                      <a:rPr lang="de-DE" sz="22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20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/>
                          </a:rPr>
                          <m:t>π</m:t>
                        </m:r>
                      </m:den>
                    </m:f>
                    <m:sSubSup>
                      <m:sSub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de-DE" sz="2200">
                                <a:latin typeface="Cambria Math"/>
                              </a:rPr>
                              <m:t>cos</m:t>
                            </m:r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2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  <m:sub>
                        <m:r>
                          <a:rPr lang="de-DE" sz="220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de-DE" sz="220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/>
                          </a:rPr>
                          <m:t>π</m:t>
                        </m:r>
                      </m:sup>
                    </m:sSubSup>
                  </m:oMath>
                </a14:m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14:m>
                  <m:oMath xmlns:m="http://schemas.openxmlformats.org/officeDocument/2006/math">
                    <m:r>
                      <a:rPr lang="de-DE" sz="2200" b="0" i="0" smtClean="0">
                        <a:latin typeface="Cambria Math"/>
                      </a:rPr>
                      <m:t>     </m:t>
                    </m:r>
                    <m:r>
                      <a:rPr lang="de-DE" sz="22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20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/>
                          </a:rPr>
                          <m:t>π</m:t>
                        </m:r>
                      </m:den>
                    </m:f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>
                            <a:latin typeface="Cambria Math"/>
                          </a:rPr>
                          <m:t>−1−</m:t>
                        </m:r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>
                                <a:latin typeface="Cambria Math"/>
                              </a:rPr>
                              <m:t>−1</m:t>
                            </m:r>
                          </m:e>
                        </m:d>
                      </m:e>
                    </m:d>
                    <m:r>
                      <a:rPr lang="de-DE" sz="2200">
                        <a:latin typeface="Cambria Math"/>
                      </a:rPr>
                      <m:t>=0</m:t>
                    </m:r>
                  </m:oMath>
                </a14:m>
                <a:endParaRPr lang="de-DE" sz="22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21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 flipV="1">
            <a:off x="1691680" y="3140968"/>
            <a:ext cx="360040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Gerade Verbindung 5"/>
          <p:cNvSpPr/>
          <p:nvPr/>
        </p:nvSpPr>
        <p:spPr>
          <a:xfrm>
            <a:off x="6732240" y="3114087"/>
            <a:ext cx="432048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Gerade Verbindung 6"/>
          <p:cNvSpPr/>
          <p:nvPr/>
        </p:nvSpPr>
        <p:spPr>
          <a:xfrm>
            <a:off x="4499992" y="5661248"/>
            <a:ext cx="432048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Gerade Verbindung 7"/>
          <p:cNvSpPr/>
          <p:nvPr/>
        </p:nvSpPr>
        <p:spPr>
          <a:xfrm flipV="1">
            <a:off x="1871700" y="4869160"/>
            <a:ext cx="360040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9532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Gegenüberstellung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de-DE" sz="2400" dirty="0" smtClean="0"/>
          </a:p>
          <a:p>
            <a:pPr marL="0" lvl="0" indent="0">
              <a:buNone/>
            </a:pPr>
            <a:r>
              <a:rPr lang="de-DE" sz="2400" b="1" dirty="0" smtClean="0">
                <a:solidFill>
                  <a:srgbClr val="0000FF"/>
                </a:solidFill>
              </a:rPr>
              <a:t>Diskreter </a:t>
            </a:r>
            <a:r>
              <a:rPr lang="de-DE" sz="2400" b="1" dirty="0">
                <a:solidFill>
                  <a:srgbClr val="0000FF"/>
                </a:solidFill>
              </a:rPr>
              <a:t>(endlicher) Fall:</a:t>
            </a:r>
          </a:p>
          <a:p>
            <a:pPr marL="0" lvl="0" indent="0">
              <a:buNone/>
            </a:pPr>
            <a:endParaRPr lang="de-DE" sz="2400" dirty="0" smtClean="0"/>
          </a:p>
          <a:p>
            <a:pPr marL="0" lvl="0" indent="0">
              <a:buNone/>
            </a:pPr>
            <a:endParaRPr lang="de-DE" sz="800" dirty="0" smtClean="0"/>
          </a:p>
          <a:p>
            <a:pPr marL="0" lvl="0" indent="0">
              <a:buNone/>
            </a:pPr>
            <a:r>
              <a:rPr lang="de-DE" sz="2400" b="1" dirty="0" smtClean="0">
                <a:solidFill>
                  <a:srgbClr val="0000FF"/>
                </a:solidFill>
              </a:rPr>
              <a:t>Kontinuierlicher </a:t>
            </a:r>
            <a:r>
              <a:rPr lang="de-DE" sz="2400" b="1" dirty="0">
                <a:solidFill>
                  <a:srgbClr val="0000FF"/>
                </a:solidFill>
              </a:rPr>
              <a:t>Fall:</a:t>
            </a:r>
          </a:p>
          <a:p>
            <a:pPr marL="0" lvl="0" indent="0">
              <a:buNone/>
            </a:pPr>
            <a:endParaRPr lang="de-DE" sz="2400" dirty="0" smtClean="0">
              <a:solidFill>
                <a:srgbClr val="FF6600"/>
              </a:solidFill>
            </a:endParaRPr>
          </a:p>
          <a:p>
            <a:pPr marL="0" lvl="0" indent="0">
              <a:buNone/>
            </a:pPr>
            <a:r>
              <a:rPr lang="de-DE" sz="2400" dirty="0" smtClean="0"/>
              <a:t>Angenommen </a:t>
            </a:r>
            <a:r>
              <a:rPr lang="de-DE" sz="2400" dirty="0"/>
              <a:t>man hat im diskreten Fall sehr viele Werte zu addieren. Kann man trotzdem die Integralformel anwenden</a:t>
            </a:r>
            <a:r>
              <a:rPr lang="de-DE" sz="2400" dirty="0" smtClean="0"/>
              <a:t>?</a:t>
            </a:r>
          </a:p>
          <a:p>
            <a:pPr marL="0" indent="0">
              <a:buNone/>
            </a:pPr>
            <a:r>
              <a:rPr lang="de-DE" sz="2400" dirty="0"/>
              <a:t>Ja man kann! Man muss allerdings Ungenauigkeiten in Kauf nehmen</a:t>
            </a:r>
            <a:r>
              <a:rPr lang="de-DE" sz="2400" dirty="0" smtClean="0"/>
              <a:t>!</a:t>
            </a:r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bgerundetes Rechteck 4"/>
              <p:cNvSpPr/>
              <p:nvPr/>
            </p:nvSpPr>
            <p:spPr>
              <a:xfrm>
                <a:off x="4644008" y="1916832"/>
                <a:ext cx="3024336" cy="792088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de-DE" sz="20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den>
                      </m:f>
                      <m:d>
                        <m:dPr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+…+</m:t>
                          </m:r>
                          <m:sSub>
                            <m:sSubPr>
                              <m:ctrlPr>
                                <a:rPr lang="de-DE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sz="20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916832"/>
                <a:ext cx="3024336" cy="792088"/>
              </a:xfrm>
              <a:prstGeom prst="roundRect">
                <a:avLst>
                  <a:gd name="adj" fmla="val 17878"/>
                </a:avLst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4644008" y="2870935"/>
                <a:ext cx="3024336" cy="1062121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de-DE" sz="20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  <m:r>
                            <a:rPr lang="de-DE" sz="2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nary>
                      <m:d>
                        <m:dPr>
                          <m:ctrlPr>
                            <a:rPr lang="de-DE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000" i="1">
                          <a:solidFill>
                            <a:schemeClr val="tx1"/>
                          </a:solidFill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de-DE" sz="20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870935"/>
                <a:ext cx="3024336" cy="1062121"/>
              </a:xfrm>
              <a:prstGeom prst="roundRect">
                <a:avLst>
                  <a:gd name="adj" fmla="val 17878"/>
                </a:avLst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337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Ein Messfühler misst jede Stunde, beginnend mit Stunde 0, </a:t>
                </a:r>
                <a:r>
                  <a:rPr lang="de-DE" sz="2400" dirty="0"/>
                  <a:t>die aktuelle </a:t>
                </a:r>
                <a:r>
                  <a:rPr lang="de-DE" sz="2400" dirty="0" smtClean="0"/>
                  <a:t>Umgebungstemperatur </a:t>
                </a:r>
                <a:r>
                  <a:rPr lang="de-DE" sz="2400" dirty="0"/>
                  <a:t>in einem Kühlraum. Während der ersten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20</m:t>
                    </m:r>
                  </m:oMath>
                </a14:m>
                <a:r>
                  <a:rPr lang="de-DE" sz="2400" dirty="0"/>
                  <a:t> Stunden wird der Temperaturverlauf durch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de-DE" sz="2400" i="1" dirty="0" smtClean="0">
                        <a:latin typeface="Cambria Math"/>
                      </a:rPr>
                      <m:t>=2</m:t>
                    </m:r>
                    <m:r>
                      <a:rPr lang="de-DE" sz="2400" b="0" i="1" dirty="0" smtClean="0">
                        <a:latin typeface="Cambria Math"/>
                      </a:rPr>
                      <m:t>0−0,05</m:t>
                    </m:r>
                    <m:sSup>
                      <m:sSup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de-DE" sz="24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400" dirty="0"/>
                  <a:t> wiedergegeben.</a:t>
                </a:r>
              </a:p>
              <a:p>
                <a:pPr marL="0" lvl="0" indent="0">
                  <a:buNone/>
                </a:pPr>
                <a:r>
                  <a:rPr lang="de-DE" sz="2400" dirty="0"/>
                  <a:t>Bestimme die </a:t>
                </a:r>
                <a:r>
                  <a:rPr lang="de-DE" sz="2400" dirty="0" smtClean="0"/>
                  <a:t>Durchschnittstemperatur </a:t>
                </a:r>
                <a:r>
                  <a:rPr lang="de-DE" sz="2400" dirty="0"/>
                  <a:t>innerhalb der ersten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20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Stunden (also bis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𝑡</m:t>
                    </m:r>
                    <m:r>
                      <a:rPr lang="de-DE" sz="2400" i="1" dirty="0" smtClean="0">
                        <a:latin typeface="Cambria Math"/>
                      </a:rPr>
                      <m:t>=20</m:t>
                    </m:r>
                  </m:oMath>
                </a14:m>
                <a:r>
                  <a:rPr lang="de-DE" sz="2400" dirty="0" smtClean="0"/>
                  <a:t>) zunächst mit der Integralformel. </a:t>
                </a:r>
              </a:p>
              <a:p>
                <a:pPr marL="0" lvl="0" indent="0">
                  <a:buNone/>
                </a:pPr>
                <a:r>
                  <a:rPr lang="de-DE" sz="2400" dirty="0" smtClean="0"/>
                  <a:t>Bestimmen Sie nun den exakten Wert mit dem GTR und vergleichen Sie die Ergebnisse.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573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ct val="0"/>
                  </a:spcAft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Durchschnittswert mit der Integralformel:</a:t>
                </a:r>
                <a:endParaRPr lang="de-DE" sz="2400" b="1" dirty="0">
                  <a:solidFill>
                    <a:srgbClr val="0000FF"/>
                  </a:solidFill>
                </a:endParaRPr>
              </a:p>
              <a:p>
                <a:pPr marL="0" indent="0">
                  <a:spcAft>
                    <a:spcPct val="0"/>
                  </a:spcAft>
                  <a:buSzPct val="100000"/>
                  <a:buNone/>
                </a:pPr>
                <a:r>
                  <a:rPr lang="de-DE" sz="2400" dirty="0" smtClean="0"/>
                  <a:t>Hierbei entstehen Ungenauigkeiten!</a:t>
                </a:r>
              </a:p>
              <a:p>
                <a:pPr marL="0" indent="0">
                  <a:spcAft>
                    <a:spcPct val="0"/>
                  </a:spcAft>
                  <a:buSzPct val="100000"/>
                  <a:buNone/>
                </a:pPr>
                <a:endParaRPr lang="de-DE" sz="800" dirty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/>
                        </a:rPr>
                        <m:t>𝑚</m:t>
                      </m:r>
                      <m:r>
                        <a:rPr lang="de-DE" sz="220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2200">
                              <a:latin typeface="Cambria Math"/>
                            </a:rPr>
                            <m:t>20−0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220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de-DE" sz="2200">
                              <a:latin typeface="Cambria Math"/>
                            </a:rPr>
                            <m:t>20</m:t>
                          </m:r>
                        </m:sup>
                        <m:e>
                          <m:d>
                            <m:d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200">
                                  <a:latin typeface="Cambria Math"/>
                                </a:rPr>
                                <m:t>2</m:t>
                              </m:r>
                              <m:r>
                                <a:rPr lang="de-DE" sz="2200" b="0" i="0" smtClean="0">
                                  <a:latin typeface="Cambria Math"/>
                                </a:rPr>
                                <m:t>0</m:t>
                              </m:r>
                              <m:r>
                                <a:rPr lang="de-DE" sz="2200">
                                  <a:latin typeface="Cambria Math"/>
                                </a:rPr>
                                <m:t>−0,</m:t>
                              </m:r>
                              <m:r>
                                <a:rPr lang="de-DE" sz="2200" b="0" i="0" smtClean="0">
                                  <a:latin typeface="Cambria Math"/>
                                </a:rPr>
                                <m:t>05</m:t>
                              </m:r>
                              <m:sSup>
                                <m:sSupPr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20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de-DE" sz="2200" i="1">
                          <a:latin typeface="Cambria Math"/>
                        </a:rPr>
                        <m:t>𝑑𝑥</m:t>
                      </m:r>
                      <m:r>
                        <a:rPr lang="de-DE" sz="2400">
                          <a:latin typeface="Cambria Math"/>
                        </a:rPr>
                        <m:t>≈</m:t>
                      </m:r>
                      <m:r>
                        <a:rPr lang="de-DE" sz="2400" b="0" i="0" smtClean="0">
                          <a:latin typeface="Cambria Math"/>
                        </a:rPr>
                        <m:t>13</m:t>
                      </m:r>
                      <m:r>
                        <a:rPr lang="de-DE" sz="2400">
                          <a:latin typeface="Cambria Math"/>
                        </a:rPr>
                        <m:t>,</m:t>
                      </m:r>
                      <m:r>
                        <a:rPr lang="de-DE" sz="2400" b="0" i="0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de-DE" sz="2400" dirty="0" smtClean="0"/>
              </a:p>
              <a:p>
                <a:pPr marL="0" lv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Ergebnis:</a:t>
                </a:r>
                <a:r>
                  <a:rPr lang="de-DE" sz="2400" dirty="0" smtClean="0"/>
                  <a:t> Die </a:t>
                </a:r>
                <a:r>
                  <a:rPr lang="de-DE" sz="2400" dirty="0"/>
                  <a:t>Durchschnittstemperatur während der ersten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20</m:t>
                    </m:r>
                  </m:oMath>
                </a14:m>
                <a:r>
                  <a:rPr lang="de-DE" sz="2400" dirty="0"/>
                  <a:t> Stunden beträgt </a:t>
                </a:r>
                <a:r>
                  <a:rPr lang="de-DE" sz="2400" dirty="0">
                    <a:solidFill>
                      <a:srgbClr val="FF6633"/>
                    </a:solidFill>
                  </a:rPr>
                  <a:t>näherungsweise(!)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/>
                      </a:rPr>
                      <m:t>13</m:t>
                    </m:r>
                    <m:r>
                      <a:rPr lang="de-DE" sz="2400" i="1" dirty="0" smtClean="0">
                        <a:latin typeface="Cambria Math"/>
                      </a:rPr>
                      <m:t>,</m:t>
                    </m:r>
                    <m:r>
                      <a:rPr lang="de-DE" sz="2400" b="0" i="1" dirty="0" smtClean="0">
                        <a:latin typeface="Cambria Math"/>
                      </a:rPr>
                      <m:t>3</m:t>
                    </m:r>
                    <m:r>
                      <a:rPr lang="de-DE" sz="2400" i="1" dirty="0">
                        <a:latin typeface="Cambria Math"/>
                        <a:ea typeface="Cambria Math" pitchFamily="18" charset="0"/>
                      </a:rPr>
                      <m:t>°</m:t>
                    </m:r>
                  </m:oMath>
                </a14:m>
                <a:r>
                  <a:rPr lang="de-DE" sz="2400" dirty="0"/>
                  <a:t>C</a:t>
                </a:r>
                <a:r>
                  <a:rPr lang="de-DE" sz="2400" dirty="0" smtClean="0"/>
                  <a:t>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>
            <a:off x="5148064" y="4797152"/>
            <a:ext cx="1026752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6012160" y="2708920"/>
            <a:ext cx="566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GTR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518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Anmerkungen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Den genauen Wert erhält man mit dem GTR über </a:t>
                </a:r>
                <a:r>
                  <a:rPr lang="de-DE" sz="2400" dirty="0" err="1">
                    <a:latin typeface="Tw Cen MT Condensed" pitchFamily="34" charset="0"/>
                  </a:rPr>
                  <a:t>sum</a:t>
                </a:r>
                <a:r>
                  <a:rPr lang="de-DE" sz="2400" dirty="0">
                    <a:latin typeface="Tw Cen MT Condensed" pitchFamily="34" charset="0"/>
                  </a:rPr>
                  <a:t>(</a:t>
                </a:r>
                <a:r>
                  <a:rPr lang="de-DE" sz="2400" dirty="0" err="1">
                    <a:latin typeface="Tw Cen MT Condensed" pitchFamily="34" charset="0"/>
                  </a:rPr>
                  <a:t>seq</a:t>
                </a:r>
                <a:r>
                  <a:rPr lang="de-DE" sz="2400" dirty="0">
                    <a:latin typeface="Tw Cen MT Condensed" pitchFamily="34" charset="0"/>
                  </a:rPr>
                  <a:t>(Y</a:t>
                </a:r>
                <a:r>
                  <a:rPr lang="de-DE" sz="2400" baseline="-25000" dirty="0">
                    <a:latin typeface="Tw Cen MT Condensed" pitchFamily="34" charset="0"/>
                  </a:rPr>
                  <a:t>1</a:t>
                </a:r>
                <a:r>
                  <a:rPr lang="de-DE" sz="2400" dirty="0">
                    <a:latin typeface="Tw Cen MT Condensed" pitchFamily="34" charset="0"/>
                  </a:rPr>
                  <a:t>,X,0,20))/</a:t>
                </a:r>
                <a:r>
                  <a:rPr lang="de-DE" sz="2400" dirty="0" smtClean="0">
                    <a:latin typeface="Tw Cen MT Condensed" pitchFamily="34" charset="0"/>
                  </a:rPr>
                  <a:t>21</a:t>
                </a:r>
                <a:r>
                  <a:rPr lang="de-DE" sz="2400" dirty="0" smtClean="0"/>
                  <a:t> </a:t>
                </a:r>
                <a:r>
                  <a:rPr lang="de-DE" sz="2400" dirty="0"/>
                  <a:t>gefolgt von </a:t>
                </a:r>
                <a:r>
                  <a:rPr lang="de-DE" sz="2400" dirty="0" smtClean="0">
                    <a:latin typeface="Tw Cen MT Condensed" pitchFamily="34" charset="0"/>
                  </a:rPr>
                  <a:t>ENTER.</a:t>
                </a:r>
                <a:r>
                  <a:rPr lang="de-DE" sz="2400" dirty="0" smtClean="0"/>
                  <a:t> </a:t>
                </a:r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Die Funktion </a:t>
                </a:r>
                <a:r>
                  <a:rPr lang="de-DE" sz="2400" dirty="0" err="1">
                    <a:latin typeface="Tw Cen MT Condensed" pitchFamily="34" charset="0"/>
                  </a:rPr>
                  <a:t>sum</a:t>
                </a:r>
                <a:r>
                  <a:rPr lang="de-DE" sz="2400" dirty="0" smtClean="0"/>
                  <a:t> erhält man über </a:t>
                </a:r>
                <a:r>
                  <a:rPr lang="de-DE" sz="2400" dirty="0">
                    <a:latin typeface="Tw Cen MT Condensed" pitchFamily="34" charset="0"/>
                  </a:rPr>
                  <a:t>2ND LIST</a:t>
                </a:r>
                <a:r>
                  <a:rPr lang="de-DE" sz="2400" dirty="0" smtClean="0"/>
                  <a:t> im Menü </a:t>
                </a:r>
                <a:r>
                  <a:rPr lang="de-DE" sz="2400" dirty="0">
                    <a:latin typeface="Tw Cen MT Condensed" pitchFamily="34" charset="0"/>
                  </a:rPr>
                  <a:t>MATH</a:t>
                </a:r>
                <a:r>
                  <a:rPr lang="de-DE" sz="2400" dirty="0" smtClean="0"/>
                  <a:t> und die Funktion </a:t>
                </a:r>
                <a:r>
                  <a:rPr lang="de-DE" sz="2400" dirty="0" err="1">
                    <a:latin typeface="Tw Cen MT Condensed" pitchFamily="34" charset="0"/>
                  </a:rPr>
                  <a:t>seq</a:t>
                </a:r>
                <a:r>
                  <a:rPr lang="de-DE" sz="2400" dirty="0" smtClean="0"/>
                  <a:t> erhält man über </a:t>
                </a:r>
                <a:r>
                  <a:rPr lang="de-DE" sz="2400" dirty="0">
                    <a:latin typeface="Tw Cen MT Condensed" pitchFamily="34" charset="0"/>
                  </a:rPr>
                  <a:t>2ND LIST</a:t>
                </a:r>
                <a:r>
                  <a:rPr lang="de-DE" sz="2400" dirty="0" smtClean="0"/>
                  <a:t> im Menü </a:t>
                </a:r>
                <a:r>
                  <a:rPr lang="de-DE" sz="2400" dirty="0" smtClean="0">
                    <a:latin typeface="Tw Cen MT Condensed" pitchFamily="34" charset="0"/>
                  </a:rPr>
                  <a:t>OPS</a:t>
                </a:r>
                <a:r>
                  <a:rPr lang="de-DE" sz="2400" dirty="0" smtClean="0"/>
                  <a:t>. </a:t>
                </a:r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>
                    <a:solidFill>
                      <a:srgbClr val="FF0000"/>
                    </a:solidFill>
                  </a:rPr>
                  <a:t>Der genaue Wert beträgt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1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3,</m:t>
                    </m:r>
                    <m:r>
                      <a:rPr lang="de-DE" sz="24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1</m:t>
                    </m:r>
                    <m:acc>
                      <m:accPr>
                        <m:chr m:val="̅"/>
                        <m:ctrlPr>
                          <a:rPr lang="de-DE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6</m:t>
                        </m:r>
                      </m:e>
                    </m:acc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°</m:t>
                    </m:r>
                  </m:oMath>
                </a14:m>
                <a:r>
                  <a:rPr lang="de-DE" sz="2400" dirty="0" smtClean="0">
                    <a:solidFill>
                      <a:srgbClr val="FF0000"/>
                    </a:solidFill>
                  </a:rPr>
                  <a:t>C!</a:t>
                </a:r>
                <a:endParaRPr lang="de-DE" sz="2400" dirty="0">
                  <a:solidFill>
                    <a:srgbClr val="FF0000"/>
                  </a:solidFill>
                </a:endParaRPr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Gegenüber dem Wert der Integralformel hat man eine Abweichung von etwa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0,167°</m:t>
                    </m:r>
                  </m:oMath>
                </a14:m>
                <a:r>
                  <a:rPr lang="de-DE" sz="2400" dirty="0" smtClean="0"/>
                  <a:t>C.</a:t>
                </a:r>
                <a:endParaRPr lang="de-DE" sz="2400" dirty="0"/>
              </a:p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Man muss von Fall zu Fall entscheiden, ob man solche Abweichungen in Kauf nehmen kann oder nicht.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273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Eine Bakterienkultur vermehrt sich in den ersten 10 Stunden seit der Beobachtung exponentiell nach dem Gesetz </a:t>
                </a:r>
                <a:br>
                  <a:rPr lang="de-DE" sz="2400" dirty="0" smtClean="0"/>
                </a:b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de-DE" sz="2400" i="1" dirty="0" smtClean="0">
                        <a:latin typeface="Cambria Math"/>
                      </a:rPr>
                      <m:t>=2</m:t>
                    </m:r>
                    <m:r>
                      <a:rPr lang="de-DE" sz="2400" b="0" i="1" dirty="0" smtClean="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b="0" i="1" dirty="0" smtClean="0">
                            <a:latin typeface="Cambria Math"/>
                          </a:rPr>
                          <m:t>0,2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de-DE" sz="2400" dirty="0" smtClean="0"/>
                  <a:t>. Hierbei wird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𝑡</m:t>
                    </m:r>
                  </m:oMath>
                </a14:m>
                <a:r>
                  <a:rPr lang="de-DE" sz="2400" dirty="0" smtClean="0"/>
                  <a:t> in Stunden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𝑡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 smtClean="0"/>
                  <a:t> in Einheiten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10000</m:t>
                    </m:r>
                  </m:oMath>
                </a14:m>
                <a:r>
                  <a:rPr lang="de-DE" sz="2400" dirty="0" smtClean="0"/>
                  <a:t> gemessen.</a:t>
                </a:r>
                <a:endParaRPr lang="de-DE" sz="2400" dirty="0"/>
              </a:p>
              <a:p>
                <a:pPr marL="0" lvl="0" indent="0">
                  <a:buNone/>
                </a:pPr>
                <a:r>
                  <a:rPr lang="de-DE" sz="2400" dirty="0" smtClean="0"/>
                  <a:t>Welche Durchschnittsgröße hatte die Bakterienkultur zwischen 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4</m:t>
                    </m:r>
                  </m:oMath>
                </a14:m>
                <a:r>
                  <a:rPr lang="de-DE" sz="2400" dirty="0" smtClean="0"/>
                  <a:t>ten und 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8</m:t>
                    </m:r>
                  </m:oMath>
                </a14:m>
                <a:r>
                  <a:rPr lang="de-DE" sz="2400" dirty="0" smtClean="0"/>
                  <a:t>ten Stunde?</a:t>
                </a:r>
              </a:p>
              <a:p>
                <a:pPr marL="0" lvl="0" indent="0">
                  <a:buNone/>
                </a:pPr>
                <a:endParaRPr lang="de-DE" sz="800" dirty="0" smtClean="0"/>
              </a:p>
              <a:p>
                <a:pPr marL="0" lv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</a:rPr>
                  <a:t>Lösung:</a:t>
                </a:r>
                <a:r>
                  <a:rPr lang="de-DE" sz="2400" dirty="0" smtClean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𝑚</m:t>
                    </m:r>
                    <m:r>
                      <a:rPr lang="de-DE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b="0" i="1" smtClean="0">
                            <a:latin typeface="Cambria Math"/>
                          </a:rPr>
                          <m:t>8−4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2400" b="0" i="0" smtClean="0">
                            <a:latin typeface="Cambria Math"/>
                          </a:rPr>
                          <m:t>4</m:t>
                        </m:r>
                      </m:sub>
                      <m:sup>
                        <m:r>
                          <a:rPr lang="de-DE" sz="2400" b="0" i="1" smtClean="0">
                            <a:latin typeface="Cambria Math"/>
                          </a:rPr>
                          <m:t>8</m:t>
                        </m:r>
                      </m:sup>
                      <m:e>
                        <m:r>
                          <a:rPr lang="de-DE" sz="2400" i="1" dirty="0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 dirty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de-DE" sz="2400" i="1" dirty="0">
                                <a:latin typeface="Cambria Math"/>
                              </a:rPr>
                              <m:t>0,2</m:t>
                            </m:r>
                            <m:r>
                              <a:rPr lang="de-DE" sz="2400" i="1" dirty="0">
                                <a:latin typeface="Cambria Math"/>
                              </a:rPr>
                              <m:t>𝑡</m:t>
                            </m:r>
                          </m:sup>
                        </m:sSup>
                      </m:e>
                    </m:nary>
                    <m:r>
                      <a:rPr lang="de-DE" sz="2400" i="1">
                        <a:latin typeface="Cambria Math"/>
                      </a:rPr>
                      <m:t>𝑑</m:t>
                    </m:r>
                    <m:r>
                      <a:rPr lang="de-DE" sz="2400" b="0" i="1" smtClean="0">
                        <a:latin typeface="Cambria Math"/>
                      </a:rPr>
                      <m:t>𝑡</m:t>
                    </m:r>
                    <m:r>
                      <a:rPr lang="de-DE" sz="2400">
                        <a:latin typeface="Cambria Math"/>
                      </a:rPr>
                      <m:t>≈</m:t>
                    </m:r>
                    <m:r>
                      <a:rPr lang="de-DE" sz="2400" b="0" i="0" smtClean="0">
                        <a:latin typeface="Cambria Math"/>
                      </a:rPr>
                      <m:t>6</m:t>
                    </m:r>
                    <m:r>
                      <a:rPr lang="de-DE" sz="2400">
                        <a:latin typeface="Cambria Math"/>
                      </a:rPr>
                      <m:t>,</m:t>
                    </m:r>
                    <m:r>
                      <a:rPr lang="de-DE" sz="2400" b="0" i="0" smtClean="0">
                        <a:latin typeface="Cambria Math"/>
                      </a:rPr>
                      <m:t>82</m:t>
                    </m:r>
                  </m:oMath>
                </a14:m>
                <a:r>
                  <a:rPr lang="de-DE" sz="2400" dirty="0" smtClean="0"/>
                  <a:t>	(GTR:</a:t>
                </a:r>
                <a:r>
                  <a:rPr lang="de-DE" sz="2400" dirty="0" smtClean="0">
                    <a:latin typeface="Tw Cen MT Condensed" pitchFamily="34" charset="0"/>
                  </a:rPr>
                  <a:t> </a:t>
                </a:r>
                <a:r>
                  <a:rPr lang="de-DE" sz="2400" dirty="0" err="1" smtClean="0">
                    <a:latin typeface="Tw Cen MT Condensed" pitchFamily="34" charset="0"/>
                  </a:rPr>
                  <a:t>fnInt</a:t>
                </a:r>
                <a:r>
                  <a:rPr lang="de-DE" sz="2400" dirty="0" smtClean="0">
                    <a:latin typeface="Tw Cen MT Condensed" pitchFamily="34" charset="0"/>
                  </a:rPr>
                  <a:t>(Y</a:t>
                </a:r>
                <a:r>
                  <a:rPr lang="de-DE" sz="2400" baseline="-25000" dirty="0" smtClean="0">
                    <a:latin typeface="Tw Cen MT Condensed" pitchFamily="34" charset="0"/>
                  </a:rPr>
                  <a:t>1</a:t>
                </a:r>
                <a:r>
                  <a:rPr lang="de-DE" sz="2400" dirty="0" smtClean="0">
                    <a:latin typeface="Tw Cen MT Condensed" pitchFamily="34" charset="0"/>
                  </a:rPr>
                  <a:t>,X,4,8)/4)</a:t>
                </a:r>
                <a:endParaRPr lang="de-DE" sz="2400" dirty="0" smtClean="0"/>
              </a:p>
              <a:p>
                <a:pPr marL="0" lvl="0" indent="0">
                  <a:buNone/>
                </a:pPr>
                <a:endParaRPr lang="de-DE" sz="900" b="1" dirty="0" smtClean="0">
                  <a:solidFill>
                    <a:srgbClr val="0000FF"/>
                  </a:solidFill>
                </a:endParaRPr>
              </a:p>
              <a:p>
                <a:pPr marL="0" lv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Ergebnis:</a:t>
                </a:r>
                <a:r>
                  <a:rPr lang="de-DE" sz="2400" dirty="0" smtClean="0"/>
                  <a:t> Zwischen 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4</m:t>
                    </m:r>
                  </m:oMath>
                </a14:m>
                <a:r>
                  <a:rPr lang="de-DE" sz="2400" dirty="0" smtClean="0"/>
                  <a:t>ten und 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8</m:t>
                    </m:r>
                  </m:oMath>
                </a14:m>
                <a:r>
                  <a:rPr lang="de-DE" sz="2400" dirty="0" smtClean="0"/>
                  <a:t>ten Stunde gab es durchschnittlich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68200</m:t>
                    </m:r>
                  </m:oMath>
                </a14:m>
                <a:r>
                  <a:rPr lang="de-DE" sz="2400" dirty="0" smtClean="0"/>
                  <a:t> Bakterien.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 r="-12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212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243</Words>
  <Application>Microsoft Office PowerPoint</Application>
  <PresentationFormat>Bildschirmpräsentation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20" baseType="lpstr">
      <vt:lpstr>MS Gothic</vt:lpstr>
      <vt:lpstr>Albany</vt:lpstr>
      <vt:lpstr>Andale Sans UI</vt:lpstr>
      <vt:lpstr>Calibri</vt:lpstr>
      <vt:lpstr>Cambria Math</vt:lpstr>
      <vt:lpstr>OpenSymbol</vt:lpstr>
      <vt:lpstr>StarSymbol</vt:lpstr>
      <vt:lpstr>Tahoma</vt:lpstr>
      <vt:lpstr>Tw Cen MT Condensed</vt:lpstr>
      <vt:lpstr>Wingdings</vt:lpstr>
      <vt:lpstr>Wingdings 2</vt:lpstr>
      <vt:lpstr>Galathea</vt:lpstr>
      <vt:lpstr>Geometrische Fragestellung</vt:lpstr>
      <vt:lpstr>Integralformel für Mittelwerte</vt:lpstr>
      <vt:lpstr>Rechenbeispiele</vt:lpstr>
      <vt:lpstr>Gegenüberstellung</vt:lpstr>
      <vt:lpstr>Rechenbeispiel</vt:lpstr>
      <vt:lpstr>Lösung</vt:lpstr>
      <vt:lpstr>Anmerkungen</vt:lpstr>
      <vt:lpstr>Aufgabe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275</cp:revision>
  <dcterms:created xsi:type="dcterms:W3CDTF">2013-03-17T05:38:34Z</dcterms:created>
  <dcterms:modified xsi:type="dcterms:W3CDTF">2018-01-25T17:40:43Z</dcterms:modified>
</cp:coreProperties>
</file>